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sldIdLst>
    <p:sldId id="409" r:id="rId5"/>
    <p:sldId id="1214" r:id="rId6"/>
    <p:sldId id="387" r:id="rId7"/>
    <p:sldId id="384" r:id="rId8"/>
    <p:sldId id="315" r:id="rId9"/>
    <p:sldId id="1215" r:id="rId10"/>
    <p:sldId id="341" r:id="rId11"/>
    <p:sldId id="385" r:id="rId12"/>
    <p:sldId id="386" r:id="rId13"/>
    <p:sldId id="340" r:id="rId14"/>
    <p:sldId id="1217" r:id="rId15"/>
    <p:sldId id="331" r:id="rId16"/>
    <p:sldId id="1218" r:id="rId17"/>
    <p:sldId id="330" r:id="rId18"/>
    <p:sldId id="410" r:id="rId19"/>
    <p:sldId id="1216" r:id="rId20"/>
    <p:sldId id="411" r:id="rId21"/>
    <p:sldId id="338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4F17A8"/>
    <a:srgbClr val="8A66C4"/>
    <a:srgbClr val="C4B2E3"/>
    <a:srgbClr val="E5DCF2"/>
    <a:srgbClr val="05BFE0"/>
    <a:srgbClr val="0080A8"/>
    <a:srgbClr val="59D4EB"/>
    <a:srgbClr val="ABE8F5"/>
    <a:srgbClr val="D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3" autoAdjust="0"/>
    <p:restoredTop sz="94558"/>
  </p:normalViewPr>
  <p:slideViewPr>
    <p:cSldViewPr snapToGrid="0" snapToObjects="1">
      <p:cViewPr varScale="1">
        <p:scale>
          <a:sx n="49" d="100"/>
          <a:sy n="49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4B7A70-9E3C-48E7-825B-BF073C36454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3C10766-318B-4CB3-AD2A-460688C4896F}">
      <dgm:prSet/>
      <dgm:spPr/>
      <dgm:t>
        <a:bodyPr/>
        <a:lstStyle/>
        <a:p>
          <a:pPr>
            <a:defRPr cap="all"/>
          </a:pPr>
          <a:r>
            <a:rPr lang="en-GB" b="1" dirty="0"/>
            <a:t>PRESENTED BY: </a:t>
          </a:r>
          <a:endParaRPr lang="en-US" dirty="0"/>
        </a:p>
      </dgm:t>
    </dgm:pt>
    <dgm:pt modelId="{0BB06546-6571-4DBC-B18B-DBA20E312BAC}" type="parTrans" cxnId="{C67A0B49-71A6-4D47-BC62-2F8B0C47DDD9}">
      <dgm:prSet/>
      <dgm:spPr/>
      <dgm:t>
        <a:bodyPr/>
        <a:lstStyle/>
        <a:p>
          <a:endParaRPr lang="en-US"/>
        </a:p>
      </dgm:t>
    </dgm:pt>
    <dgm:pt modelId="{4CDE427B-835C-4E4C-9A45-30A01F9A39E3}" type="sibTrans" cxnId="{C67A0B49-71A6-4D47-BC62-2F8B0C47DDD9}">
      <dgm:prSet/>
      <dgm:spPr/>
      <dgm:t>
        <a:bodyPr/>
        <a:lstStyle/>
        <a:p>
          <a:endParaRPr lang="en-US"/>
        </a:p>
      </dgm:t>
    </dgm:pt>
    <dgm:pt modelId="{C2010921-7450-4702-B4F1-6BC2CE4504A0}">
      <dgm:prSet/>
      <dgm:spPr/>
      <dgm:t>
        <a:bodyPr/>
        <a:lstStyle/>
        <a:p>
          <a:pPr>
            <a:defRPr cap="all"/>
          </a:pPr>
          <a:r>
            <a:rPr lang="en-GB" b="1" dirty="0"/>
            <a:t>GORD </a:t>
          </a:r>
          <a:r>
            <a:rPr lang="en-GB" b="1" dirty="0" err="1"/>
            <a:t>AFFUL,pmp</a:t>
          </a:r>
          <a:endParaRPr lang="en-US" dirty="0"/>
        </a:p>
      </dgm:t>
    </dgm:pt>
    <dgm:pt modelId="{B46FBF44-9AAF-486B-B4C7-3F88389F7027}" type="parTrans" cxnId="{866E47D6-F9A5-4340-92E9-C763C8DDDABF}">
      <dgm:prSet/>
      <dgm:spPr/>
      <dgm:t>
        <a:bodyPr/>
        <a:lstStyle/>
        <a:p>
          <a:endParaRPr lang="en-US"/>
        </a:p>
      </dgm:t>
    </dgm:pt>
    <dgm:pt modelId="{AD509D5A-7516-4D6D-9AF2-D0B198BD166B}" type="sibTrans" cxnId="{866E47D6-F9A5-4340-92E9-C763C8DDDABF}">
      <dgm:prSet/>
      <dgm:spPr/>
      <dgm:t>
        <a:bodyPr/>
        <a:lstStyle/>
        <a:p>
          <a:endParaRPr lang="en-US"/>
        </a:p>
      </dgm:t>
    </dgm:pt>
    <dgm:pt modelId="{38C363FB-EF44-461E-99BB-3064A0EB69EC}" type="pres">
      <dgm:prSet presAssocID="{704B7A70-9E3C-48E7-825B-BF073C36454A}" presName="root" presStyleCnt="0">
        <dgm:presLayoutVars>
          <dgm:dir/>
          <dgm:resizeHandles val="exact"/>
        </dgm:presLayoutVars>
      </dgm:prSet>
      <dgm:spPr/>
    </dgm:pt>
    <dgm:pt modelId="{B4087ED4-E055-41B2-B15F-31771D6FBC37}" type="pres">
      <dgm:prSet presAssocID="{C3C10766-318B-4CB3-AD2A-460688C4896F}" presName="compNode" presStyleCnt="0"/>
      <dgm:spPr/>
    </dgm:pt>
    <dgm:pt modelId="{5EA85D61-ED67-4FC5-A357-F827DF3676F3}" type="pres">
      <dgm:prSet presAssocID="{C3C10766-318B-4CB3-AD2A-460688C4896F}" presName="iconBgRect" presStyleLbl="bgShp" presStyleIdx="0" presStyleCnt="2"/>
      <dgm:spPr/>
    </dgm:pt>
    <dgm:pt modelId="{C7ECE010-3F59-4BCA-8160-2159017D431E}" type="pres">
      <dgm:prSet presAssocID="{C3C10766-318B-4CB3-AD2A-460688C4896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yer Candle"/>
        </a:ext>
      </dgm:extLst>
    </dgm:pt>
    <dgm:pt modelId="{15977831-E288-49E2-BCAD-A6032C46BB54}" type="pres">
      <dgm:prSet presAssocID="{C3C10766-318B-4CB3-AD2A-460688C4896F}" presName="spaceRect" presStyleCnt="0"/>
      <dgm:spPr/>
    </dgm:pt>
    <dgm:pt modelId="{3AD3CE4C-E75F-48B3-9FAD-3BCB31748192}" type="pres">
      <dgm:prSet presAssocID="{C3C10766-318B-4CB3-AD2A-460688C4896F}" presName="textRect" presStyleLbl="revTx" presStyleIdx="0" presStyleCnt="2">
        <dgm:presLayoutVars>
          <dgm:chMax val="1"/>
          <dgm:chPref val="1"/>
        </dgm:presLayoutVars>
      </dgm:prSet>
      <dgm:spPr/>
    </dgm:pt>
    <dgm:pt modelId="{40A2D8C8-B171-475D-973E-D75AF7BD3B69}" type="pres">
      <dgm:prSet presAssocID="{4CDE427B-835C-4E4C-9A45-30A01F9A39E3}" presName="sibTrans" presStyleCnt="0"/>
      <dgm:spPr/>
    </dgm:pt>
    <dgm:pt modelId="{F5AB98D2-0FDB-4111-B829-6C2C64A81FFD}" type="pres">
      <dgm:prSet presAssocID="{C2010921-7450-4702-B4F1-6BC2CE4504A0}" presName="compNode" presStyleCnt="0"/>
      <dgm:spPr/>
    </dgm:pt>
    <dgm:pt modelId="{E1AD6822-8D52-454A-8013-4A49B956ACB1}" type="pres">
      <dgm:prSet presAssocID="{C2010921-7450-4702-B4F1-6BC2CE4504A0}" presName="iconBgRect" presStyleLbl="bgShp" presStyleIdx="1" presStyleCnt="2"/>
      <dgm:spPr/>
    </dgm:pt>
    <dgm:pt modelId="{53A70861-1501-4EB0-821B-039578303C88}" type="pres">
      <dgm:prSet presAssocID="{C2010921-7450-4702-B4F1-6BC2CE4504A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E5EB671B-D929-44D9-B2EF-4498BBBA0420}" type="pres">
      <dgm:prSet presAssocID="{C2010921-7450-4702-B4F1-6BC2CE4504A0}" presName="spaceRect" presStyleCnt="0"/>
      <dgm:spPr/>
    </dgm:pt>
    <dgm:pt modelId="{D6204C9A-2AC1-48B4-BF5B-BB63BC8FACF4}" type="pres">
      <dgm:prSet presAssocID="{C2010921-7450-4702-B4F1-6BC2CE4504A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0C21A64-0322-42AD-802B-84FEDFECE15E}" type="presOf" srcId="{C3C10766-318B-4CB3-AD2A-460688C4896F}" destId="{3AD3CE4C-E75F-48B3-9FAD-3BCB31748192}" srcOrd="0" destOrd="0" presId="urn:microsoft.com/office/officeart/2018/5/layout/IconCircleLabelList"/>
    <dgm:cxn modelId="{C67A0B49-71A6-4D47-BC62-2F8B0C47DDD9}" srcId="{704B7A70-9E3C-48E7-825B-BF073C36454A}" destId="{C3C10766-318B-4CB3-AD2A-460688C4896F}" srcOrd="0" destOrd="0" parTransId="{0BB06546-6571-4DBC-B18B-DBA20E312BAC}" sibTransId="{4CDE427B-835C-4E4C-9A45-30A01F9A39E3}"/>
    <dgm:cxn modelId="{21AA2A80-F67B-425A-8825-311CF6B443EB}" type="presOf" srcId="{704B7A70-9E3C-48E7-825B-BF073C36454A}" destId="{38C363FB-EF44-461E-99BB-3064A0EB69EC}" srcOrd="0" destOrd="0" presId="urn:microsoft.com/office/officeart/2018/5/layout/IconCircleLabelList"/>
    <dgm:cxn modelId="{866E47D6-F9A5-4340-92E9-C763C8DDDABF}" srcId="{704B7A70-9E3C-48E7-825B-BF073C36454A}" destId="{C2010921-7450-4702-B4F1-6BC2CE4504A0}" srcOrd="1" destOrd="0" parTransId="{B46FBF44-9AAF-486B-B4C7-3F88389F7027}" sibTransId="{AD509D5A-7516-4D6D-9AF2-D0B198BD166B}"/>
    <dgm:cxn modelId="{DDF147EC-6753-48E4-8BE7-09D372DB223F}" type="presOf" srcId="{C2010921-7450-4702-B4F1-6BC2CE4504A0}" destId="{D6204C9A-2AC1-48B4-BF5B-BB63BC8FACF4}" srcOrd="0" destOrd="0" presId="urn:microsoft.com/office/officeart/2018/5/layout/IconCircleLabelList"/>
    <dgm:cxn modelId="{0755A545-EB09-453C-B9CA-9B543BC09EDE}" type="presParOf" srcId="{38C363FB-EF44-461E-99BB-3064A0EB69EC}" destId="{B4087ED4-E055-41B2-B15F-31771D6FBC37}" srcOrd="0" destOrd="0" presId="urn:microsoft.com/office/officeart/2018/5/layout/IconCircleLabelList"/>
    <dgm:cxn modelId="{61D91089-E2F5-4F52-AE8A-ACD2C9794050}" type="presParOf" srcId="{B4087ED4-E055-41B2-B15F-31771D6FBC37}" destId="{5EA85D61-ED67-4FC5-A357-F827DF3676F3}" srcOrd="0" destOrd="0" presId="urn:microsoft.com/office/officeart/2018/5/layout/IconCircleLabelList"/>
    <dgm:cxn modelId="{08A449A5-4421-4BA4-B90D-D5B39A814A40}" type="presParOf" srcId="{B4087ED4-E055-41B2-B15F-31771D6FBC37}" destId="{C7ECE010-3F59-4BCA-8160-2159017D431E}" srcOrd="1" destOrd="0" presId="urn:microsoft.com/office/officeart/2018/5/layout/IconCircleLabelList"/>
    <dgm:cxn modelId="{91C16E02-AB6D-4B6C-BB5B-A123DB5A7B04}" type="presParOf" srcId="{B4087ED4-E055-41B2-B15F-31771D6FBC37}" destId="{15977831-E288-49E2-BCAD-A6032C46BB54}" srcOrd="2" destOrd="0" presId="urn:microsoft.com/office/officeart/2018/5/layout/IconCircleLabelList"/>
    <dgm:cxn modelId="{C13A320F-B28E-4CBA-BFE9-8CF59EFFC5C8}" type="presParOf" srcId="{B4087ED4-E055-41B2-B15F-31771D6FBC37}" destId="{3AD3CE4C-E75F-48B3-9FAD-3BCB31748192}" srcOrd="3" destOrd="0" presId="urn:microsoft.com/office/officeart/2018/5/layout/IconCircleLabelList"/>
    <dgm:cxn modelId="{6F7F76AC-C43C-46ED-888B-04A13D061DEE}" type="presParOf" srcId="{38C363FB-EF44-461E-99BB-3064A0EB69EC}" destId="{40A2D8C8-B171-475D-973E-D75AF7BD3B69}" srcOrd="1" destOrd="0" presId="urn:microsoft.com/office/officeart/2018/5/layout/IconCircleLabelList"/>
    <dgm:cxn modelId="{1290D0DA-82B2-446A-87F4-F1E70923EB4E}" type="presParOf" srcId="{38C363FB-EF44-461E-99BB-3064A0EB69EC}" destId="{F5AB98D2-0FDB-4111-B829-6C2C64A81FFD}" srcOrd="2" destOrd="0" presId="urn:microsoft.com/office/officeart/2018/5/layout/IconCircleLabelList"/>
    <dgm:cxn modelId="{F1C2612D-2D85-4B4F-8A12-2E5081266B9D}" type="presParOf" srcId="{F5AB98D2-0FDB-4111-B829-6C2C64A81FFD}" destId="{E1AD6822-8D52-454A-8013-4A49B956ACB1}" srcOrd="0" destOrd="0" presId="urn:microsoft.com/office/officeart/2018/5/layout/IconCircleLabelList"/>
    <dgm:cxn modelId="{B652D671-26F4-4ED1-A6DB-E0B421086C82}" type="presParOf" srcId="{F5AB98D2-0FDB-4111-B829-6C2C64A81FFD}" destId="{53A70861-1501-4EB0-821B-039578303C88}" srcOrd="1" destOrd="0" presId="urn:microsoft.com/office/officeart/2018/5/layout/IconCircleLabelList"/>
    <dgm:cxn modelId="{3D6E35F8-4FAB-4A21-A7E3-AFC47891440B}" type="presParOf" srcId="{F5AB98D2-0FDB-4111-B829-6C2C64A81FFD}" destId="{E5EB671B-D929-44D9-B2EF-4498BBBA0420}" srcOrd="2" destOrd="0" presId="urn:microsoft.com/office/officeart/2018/5/layout/IconCircleLabelList"/>
    <dgm:cxn modelId="{89D781A2-E3FE-4CF2-A6E6-2F6AAA86F435}" type="presParOf" srcId="{F5AB98D2-0FDB-4111-B829-6C2C64A81FFD}" destId="{D6204C9A-2AC1-48B4-BF5B-BB63BC8FACF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85D61-ED67-4FC5-A357-F827DF3676F3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CE010-3F59-4BCA-8160-2159017D431E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3CE4C-E75F-48B3-9FAD-3BCB31748192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3100" b="1" kern="1200" dirty="0"/>
            <a:t>PRESENTED BY: </a:t>
          </a:r>
          <a:endParaRPr lang="en-US" sz="3100" kern="1200" dirty="0"/>
        </a:p>
      </dsp:txBody>
      <dsp:txXfrm>
        <a:off x="1548914" y="3176402"/>
        <a:ext cx="3600000" cy="720000"/>
      </dsp:txXfrm>
    </dsp:sp>
    <dsp:sp modelId="{E1AD6822-8D52-454A-8013-4A49B956ACB1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70861-1501-4EB0-821B-039578303C88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04C9A-2AC1-48B4-BF5B-BB63BC8FACF4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3100" b="1" kern="1200" dirty="0"/>
            <a:t>GORD </a:t>
          </a:r>
          <a:r>
            <a:rPr lang="en-GB" sz="3100" b="1" kern="1200" dirty="0" err="1"/>
            <a:t>AFFUL,pmp</a:t>
          </a:r>
          <a:endParaRPr lang="en-US" sz="3100" kern="1200" dirty="0"/>
        </a:p>
      </dsp:txBody>
      <dsp:txXfrm>
        <a:off x="5778914" y="317640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6.emf"/><Relationship Id="rId7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5.emf"/><Relationship Id="rId7" Type="http://schemas.openxmlformats.org/officeDocument/2006/relationships/image" Target="../media/image24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31.png"/><Relationship Id="rId5" Type="http://schemas.openxmlformats.org/officeDocument/2006/relationships/image" Target="../media/image27.emf"/><Relationship Id="rId10" Type="http://schemas.openxmlformats.org/officeDocument/2006/relationships/image" Target="../media/image22.emf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4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emf"/><Relationship Id="rId11" Type="http://schemas.openxmlformats.org/officeDocument/2006/relationships/image" Target="../media/image35.png"/><Relationship Id="rId5" Type="http://schemas.openxmlformats.org/officeDocument/2006/relationships/image" Target="../media/image22.emf"/><Relationship Id="rId10" Type="http://schemas.openxmlformats.org/officeDocument/2006/relationships/image" Target="../media/image28.emf"/><Relationship Id="rId4" Type="http://schemas.openxmlformats.org/officeDocument/2006/relationships/image" Target="../media/image26.emf"/><Relationship Id="rId9" Type="http://schemas.openxmlformats.org/officeDocument/2006/relationships/image" Target="../media/image27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65A930F-7620-E646-8377-30A552E05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FA9FB18-1DEA-D846-9A9F-9CBB123585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5CE4158-304F-8F49-9950-ACE02C60DE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DD8CAF5-D63D-8047-A3F8-9F9ECF5E18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164B574-C3AC-1948-8AE9-32A1E36140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F0CF34D-885E-394C-8B59-AEBE66BCE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2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3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1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633D1B7-F89C-F04F-B233-C6ED5BCA1A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9E3224D-9057-EE47-9D00-C83CB5B9CA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4E1FE2-A2BC-AE42-8A46-A505BCFD76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5" y="146613"/>
            <a:ext cx="2634935" cy="112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0CB0DFA-E5AE-0B45-9E04-D42B0D4497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1F27ABE-C314-504E-8D51-6D0D6600A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14 July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0A8FAC1-B1B6-6D45-A586-15D9F3AFC5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14 July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14 July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14 July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14 July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09A76DD6-CC76-9B48-B52D-BB87DAC8D6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14 July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14 July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14 July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9899083-CD38-8544-BE9E-12CAB4926D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14 July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14 July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14 July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14 July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14 July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 - Viole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5173EE-2C1F-1F11-F313-6C0328C40F35}"/>
              </a:ext>
            </a:extLst>
          </p:cNvPr>
          <p:cNvSpPr/>
          <p:nvPr userDrawn="1"/>
        </p:nvSpPr>
        <p:spPr>
          <a:xfrm>
            <a:off x="0" y="0"/>
            <a:ext cx="10755086" cy="5689600"/>
          </a:xfrm>
          <a:prstGeom prst="rect">
            <a:avLst/>
          </a:prstGeom>
          <a:gradFill flip="none" rotWithShape="1">
            <a:gsLst>
              <a:gs pos="0">
                <a:srgbClr val="100522">
                  <a:alpha val="90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/>
          <a:p>
            <a:pPr lv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6D46E-539F-5571-FB0C-A7BA6D6FF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A005C3D-349B-8C11-2AAB-216592AA788F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4911964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16DE058-3E4F-E216-44C8-973BC188425B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2965928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F283262-D01D-D3E9-6074-2699C440BE54}"/>
              </a:ext>
            </a:extLst>
          </p:cNvPr>
          <p:cNvSpPr>
            <a:spLocks noChangeAspect="1"/>
          </p:cNvSpPr>
          <p:nvPr userDrawn="1"/>
        </p:nvSpPr>
        <p:spPr>
          <a:xfrm>
            <a:off x="8305800" y="5689598"/>
            <a:ext cx="1943100" cy="1168402"/>
          </a:xfrm>
          <a:custGeom>
            <a:avLst/>
            <a:gdLst>
              <a:gd name="connsiteX0" fmla="*/ 1166639 w 1943100"/>
              <a:gd name="connsiteY0" fmla="*/ 0 h 1168402"/>
              <a:gd name="connsiteX1" fmla="*/ 1943100 w 1943100"/>
              <a:gd name="connsiteY1" fmla="*/ 0 h 1168402"/>
              <a:gd name="connsiteX2" fmla="*/ 1943100 w 1943100"/>
              <a:gd name="connsiteY2" fmla="*/ 1168402 h 1168402"/>
              <a:gd name="connsiteX3" fmla="*/ 0 w 1943100"/>
              <a:gd name="connsiteY3" fmla="*/ 1168402 h 116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168402">
                <a:moveTo>
                  <a:pt x="1166639" y="0"/>
                </a:moveTo>
                <a:lnTo>
                  <a:pt x="1943100" y="0"/>
                </a:lnTo>
                <a:lnTo>
                  <a:pt x="1943100" y="1168402"/>
                </a:lnTo>
                <a:lnTo>
                  <a:pt x="0" y="11684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7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38800" cy="2468881"/>
          </a:xfrm>
        </p:spPr>
        <p:txBody>
          <a:bodyPr wrap="square"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38800" cy="307777"/>
          </a:xfrm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rgbClr val="B465FF"/>
          </a:solidFill>
        </p:spPr>
        <p:txBody>
          <a:bodyPr anchor="ctr"/>
          <a:lstStyle>
            <a:lvl1pPr algn="ctr">
              <a:defRPr sz="180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3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22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9CA0707-FC9A-CB4B-AD3E-BCC2C4E816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36F817F-3504-F04E-8C6D-EBD501253D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77BA76F-A488-7C42-B2AC-16723DDF3B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5392E93-E6B0-0A4F-9729-47C7F0E156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9FEF763-07FD-2A42-95E5-1BA7A8343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1C9BD94-1FCF-7149-8BE0-3B683D2051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" y="6183920"/>
            <a:ext cx="126660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14 July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  <p:sldLayoutId id="2147483691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91C31-F845-9143-96D1-643ABA95F8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53497"/>
            <a:ext cx="9336024" cy="5687568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58922-A6BE-D8CD-E144-1867790599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57433"/>
            <a:ext cx="5638800" cy="3281411"/>
          </a:xfrm>
        </p:spPr>
        <p:txBody>
          <a:bodyPr/>
          <a:lstStyle/>
          <a:p>
            <a:r>
              <a:rPr lang="en-US" dirty="0"/>
              <a:t>MASTERING THE ART OF CHANGE MANAGEMENT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95FA9-6C17-D1EC-0009-0C4FA3381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WHY ADAPABILITY IS NON-NEGOTIABLE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3AE32B-8BEF-129B-944B-93C35DA9A7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1437"/>
            <a:ext cx="1682496" cy="448056"/>
          </a:xfrm>
        </p:spPr>
        <p:txBody>
          <a:bodyPr/>
          <a:lstStyle/>
          <a:p>
            <a:r>
              <a:rPr lang="en-US" dirty="0"/>
              <a:t>July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2CCE5-C0B0-3585-79DD-6AE7BBE1F451}"/>
              </a:ext>
            </a:extLst>
          </p:cNvPr>
          <p:cNvSpPr txBox="1"/>
          <p:nvPr/>
        </p:nvSpPr>
        <p:spPr>
          <a:xfrm>
            <a:off x="8917663" y="1901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D6221-6C96-F544-0FE7-73ADBBDA6B2F}"/>
              </a:ext>
            </a:extLst>
          </p:cNvPr>
          <p:cNvSpPr/>
          <p:nvPr/>
        </p:nvSpPr>
        <p:spPr>
          <a:xfrm>
            <a:off x="457200" y="5941065"/>
            <a:ext cx="2006390" cy="6634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 logo here</a:t>
            </a:r>
          </a:p>
        </p:txBody>
      </p:sp>
    </p:spTree>
    <p:extLst>
      <p:ext uri="{BB962C8B-B14F-4D97-AF65-F5344CB8AC3E}">
        <p14:creationId xmlns:p14="http://schemas.microsoft.com/office/powerpoint/2010/main" val="23506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DC1A-7D8E-45F1-A419-8364E1D2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PEOPLE FIGHT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CFD6B-6E9E-4078-B3DB-5D82E0DE9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850232"/>
            <a:ext cx="11558588" cy="5229725"/>
          </a:xfrm>
        </p:spPr>
        <p:txBody>
          <a:bodyPr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ONE MAIN REASON</a:t>
            </a:r>
            <a:r>
              <a:rPr lang="en-GB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FEAR</a:t>
            </a:r>
          </a:p>
          <a:p>
            <a:pPr lvl="1" indent="0">
              <a:buNone/>
            </a:pPr>
            <a:endParaRPr lang="en-GB" dirty="0"/>
          </a:p>
          <a:p>
            <a:pPr marL="800100" lvl="1" indent="-342900" algn="ctr">
              <a:buFont typeface="Arial" panose="020B0604020202020204" pitchFamily="34" charset="0"/>
              <a:buChar char="•"/>
            </a:pPr>
            <a:r>
              <a:rPr lang="en-GB" dirty="0"/>
              <a:t>FEAR OF UNCERTAINTY</a:t>
            </a:r>
          </a:p>
          <a:p>
            <a:pPr marL="800100" lvl="1" indent="-342900" algn="ctr">
              <a:buFont typeface="Arial" panose="020B0604020202020204" pitchFamily="34" charset="0"/>
              <a:buChar char="•"/>
            </a:pPr>
            <a:r>
              <a:rPr lang="en-GB" dirty="0"/>
              <a:t>FEAR OF LOSS ( LIBERTY OR GAIN)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437B0-97E3-4568-9840-94B5FF73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0A7B2-797D-428E-8612-4DBD0683F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1CCF3-2EC1-43CF-B0BB-6BBDC62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47E9CA-9926-40FC-8FC1-59A4C10B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3" y="850232"/>
            <a:ext cx="5314297" cy="3175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D5C98-77A9-BE3D-F689-7E5519EC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0" y="850232"/>
            <a:ext cx="5646949" cy="31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0270-2792-AAEA-125C-F1EA7551F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17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3C5D1-18B5-1A2B-719E-4AD126B2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F54BF-A492-257D-2F1B-332B1A09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9ABF6-70DE-8F9D-A84A-21E30DA51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574" y="281544"/>
            <a:ext cx="6680992" cy="1141412"/>
          </a:xfrm>
        </p:spPr>
        <p:txBody>
          <a:bodyPr/>
          <a:lstStyle/>
          <a:p>
            <a:pPr algn="ctr"/>
            <a:r>
              <a:rPr lang="en-GB" dirty="0"/>
              <a:t> KUBLER-ROSS CHANGE CURVE</a:t>
            </a:r>
          </a:p>
        </p:txBody>
      </p:sp>
      <p:pic>
        <p:nvPicPr>
          <p:cNvPr id="14" name="Picture 13" descr="A diagram of a change&#10;&#10;AI-generated content may be incorrect.">
            <a:extLst>
              <a:ext uri="{FF2B5EF4-FFF2-40B4-BE49-F238E27FC236}">
                <a16:creationId xmlns:a16="http://schemas.microsoft.com/office/drawing/2014/main" id="{29D07BD4-7B2C-8C30-B044-C94A5C9A2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950229"/>
            <a:ext cx="9995338" cy="56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0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D775DAD-579E-4FFA-A0FF-F677D017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CHANGE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00B3-FC3D-FA4B-A2ED-4ACA28C8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7048172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ADKAR MODEL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VIRGINIA SATIR CHANGE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8 - STEP PROCESS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LEADING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LEWIN’S CHANGE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UPPRA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MODEL (THE GORDISH TREE MODEL)</a:t>
            </a: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romanUcPeriod"/>
            </a:pP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romanUcPeriod"/>
            </a:pPr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pPr marL="514350" indent="-514350">
              <a:buAutoNum type="romanUcPeriod"/>
            </a:pPr>
            <a:endParaRPr lang="en-US" sz="900" dirty="0">
              <a:solidFill>
                <a:schemeClr val="accent2"/>
              </a:solidFill>
            </a:endParaRPr>
          </a:p>
          <a:p>
            <a:endParaRPr lang="aa-E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C294F-389D-D04E-B12C-E819F4EA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14C7B-E600-3A4B-A296-A772F0E9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C2261-0F21-AB4A-9628-BF490C03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z="1200" b="1" smtClean="0">
                <a:solidFill>
                  <a:srgbClr val="FF0000"/>
                </a:solidFill>
              </a:rPr>
              <a:t>12</a:t>
            </a:fld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59EBA-B3A5-7D95-F9C1-249B91211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615" y="877597"/>
            <a:ext cx="4558385" cy="53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C33FA-DABB-B32E-FE56-2F410B0F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427E-9F44-49E5-6225-98AB56D1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519486"/>
          </a:xfrm>
        </p:spPr>
        <p:txBody>
          <a:bodyPr/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dirty="0"/>
              <a:t>HOW DO I FOLLOW THE 8 STEPS FROM JOHN KOTTER?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UPPRA 5- STAGE MODEL FOR CHANGE MANAGEMENT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88CD1F-7ED1-FF4B-B670-D6527EA03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527177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</a:t>
            </a:r>
            <a:r>
              <a:rPr lang="en-GB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UPPRA CHANGE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AA4E4-A075-CC54-0A39-F327AF12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18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91430-1162-2411-1FE3-E2BE4278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E6DEB-D785-DEB0-1827-DA722F29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C3109-63FD-26D0-7625-E17D3313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163" y="822324"/>
            <a:ext cx="6501223" cy="4605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DF3D-645E-659D-1D93-8E80B0411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822325"/>
            <a:ext cx="5057365" cy="46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239C-E098-40E9-89C6-084B6AF6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5 STAGE APPROACH</a:t>
            </a:r>
            <a:br>
              <a:rPr lang="en-GB" dirty="0"/>
            </a:br>
            <a:r>
              <a:rPr lang="en-GB" dirty="0"/>
              <a:t>(UPPRA CHANGE MODEL)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00B3-FC3D-FA4B-A2ED-4ACA28C8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1084645"/>
            <a:ext cx="5705475" cy="49510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UPROOTING</a:t>
            </a:r>
            <a:r>
              <a:rPr lang="en-US" dirty="0"/>
              <a:t>: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Create urgency; communicate need for change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Secure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Study the roots ( understand readiness, resiliency, knowledge, ability, obstacles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Communicate future state (vision)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PLANTING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Plan change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Address bottlenecks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Implement change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Make necessary adjustments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:</a:t>
            </a:r>
          </a:p>
          <a:p>
            <a:pPr marL="514350" indent="-514350">
              <a:buAutoNum type="romanUcPeriod"/>
            </a:pPr>
            <a:endParaRPr lang="en-US" dirty="0">
              <a:solidFill>
                <a:schemeClr val="accent2"/>
              </a:solidFill>
            </a:endParaRPr>
          </a:p>
          <a:p>
            <a:pPr marL="514350" indent="-514350">
              <a:buAutoNum type="romanUcPeriod"/>
            </a:pPr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pPr marL="514350" indent="-514350">
              <a:buAutoNum type="romanUcPeriod"/>
            </a:pPr>
            <a:endParaRPr lang="en-US" sz="900" dirty="0">
              <a:solidFill>
                <a:schemeClr val="accent2"/>
              </a:solidFill>
            </a:endParaRPr>
          </a:p>
          <a:p>
            <a:endParaRPr lang="aa-E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3400A7-A51B-7433-31E3-C422A093B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1562" y="1084645"/>
            <a:ext cx="5893293" cy="54701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PRUNING</a:t>
            </a:r>
            <a:r>
              <a:rPr lang="en-US" sz="3200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Provide further support and guidance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Continue to motivate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Build trust and empower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RIPENING</a:t>
            </a:r>
            <a:r>
              <a:rPr lang="en-US" dirty="0">
                <a:solidFill>
                  <a:schemeClr val="accent2"/>
                </a:solidFill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Push for small wins (success stories)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Communicate small wins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Build on small wins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Stay Consistent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ANCHORING</a:t>
            </a:r>
            <a:r>
              <a:rPr lang="en-US" dirty="0">
                <a:solidFill>
                  <a:schemeClr val="accent2"/>
                </a:solidFill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Consolidate change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Incorporate change  into organizational DNA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C294F-389D-D04E-B12C-E819F4EA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18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14C7B-E600-3A4B-A296-A772F0E9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C2261-0F21-AB4A-9628-BF490C03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z="1200" b="1" smtClean="0">
                <a:solidFill>
                  <a:srgbClr val="FF0000"/>
                </a:solidFill>
              </a:rPr>
              <a:t>14</a:t>
            </a:fld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FE32-8EF3-EA6E-5A4B-B2F3139E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127"/>
            <a:ext cx="11558588" cy="378198"/>
          </a:xfrm>
        </p:spPr>
        <p:txBody>
          <a:bodyPr/>
          <a:lstStyle/>
          <a:p>
            <a:pPr algn="ctr"/>
            <a:r>
              <a:rPr lang="en-GB" dirty="0"/>
              <a:t>SOKOBAN WOOD VILLAGE: 10 KEY  LESSONS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9F29E-F8F9-F899-F34E-7E1297804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68" y="1325562"/>
            <a:ext cx="11558588" cy="45234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CHANGE MANAGEMENT IS A TOUGH JOURNEY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RESILIENCY IS A VIRTUE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ADAPTABILITY IS GOLDEN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EXECUTIVE SUPPORT IS CRUCIAL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STAKEHOLDER ENGAGEMENT IS VITALLY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FUTURE STATE SHOULD BE BETTER THAN THE CURRENT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MOTIVATION OVER COERCION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PROJECT MANAGEMENT IS A POWERFUL TOOL FOR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THINK SUSTAINABILITY FROM THE BEGINNING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CHANGE CHAMPIONS SUSTAIN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17D2D-1A95-A3DB-296D-E3173AEC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16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FB1C0-75CE-C290-2557-A21C2701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AA8D7-2103-DCF8-77F0-E56C5223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56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905AE-15E4-3F14-F189-AF170863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79C9-3CFB-8FAF-B06B-B89B0D16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TASK 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4834F-6D37-5E1F-49FB-B1E1FCEC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68" y="1686910"/>
            <a:ext cx="11558588" cy="4206875"/>
          </a:xfrm>
        </p:spPr>
        <p:txBody>
          <a:bodyPr/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 CHANGE MANAGEMENT EXPERTS, YOU HAVE BEEN CONSULTED TO ASSIST MINISTRY EDUCATION INCORPORATE PROJECT MANAGEMENT PRACTICES INTO THEIR MANAGEMENT SYSTEM FOR IMPROVED EFFICIENCY AND GROWTH</a:t>
            </a:r>
          </a:p>
          <a:p>
            <a:pPr algn="just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---------------------------------------------------------------------------------------------------------------------</a:t>
            </a:r>
          </a:p>
          <a:p>
            <a:endParaRPr lang="en-GB" dirty="0"/>
          </a:p>
          <a:p>
            <a:pPr algn="just"/>
            <a:r>
              <a:rPr lang="en-GB" dirty="0"/>
              <a:t>BRIEFLY EXPLAIN TO THE BOARD THE KEY STEPS WOULD YOU GO THROUGH TO ENSURE SUCCESSFUL IMPLEMENTATION OF THIS CHANGE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EFE5-4B89-0801-1EFA-478C51AD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17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9C817-12D0-4045-6FC3-B32068A4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276D0-52B4-F478-25C1-B570EED2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8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31F2-8100-8A55-7A54-6B0D3317F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491938"/>
            <a:ext cx="11558588" cy="378198"/>
          </a:xfrm>
        </p:spPr>
        <p:txBody>
          <a:bodyPr/>
          <a:lstStyle/>
          <a:p>
            <a:pPr algn="ctr"/>
            <a:r>
              <a:rPr lang="en-GB" dirty="0"/>
              <a:t>WHAT ARE YOUR MAJOR TAKEAWAYS?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EC80BE-C03A-81F0-F143-A0CFD6C52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279" y="1188425"/>
            <a:ext cx="8960565" cy="44811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01284-1806-557A-ACEB-96830415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16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D07BA-BE13-C451-8B10-9DBF4EF1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7F499-1BB8-0D3C-F84D-8352FBB4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89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344838-C4F7-430D-8FC3-E381EDBC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KEY TAKEAWAYS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C12922-83FF-4ED9-82AB-F73493EAE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CHANGE IS INEVITABLE, BUT CHANGE IS MANAGEABLE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CHANGE MANAGEMENT IS A MIND GAME, NOT A MUSCLE GAME----MOTIVATION OVER COERCION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ORGANISATIONS SHOULD EMBRACE ADAPTABILITY &amp; RESILIENCY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PMs SHOULD POSSESS CHANGE MANAGEMENT SKILLS, AND NOT JUST ABILITY---SKILL OVER 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KEY ELEMENTS THAT ENABLE CHANGE: UNDERSTANDING, MOTIVATION, SUPPORT, STAKEHOLDER ENGAGEMENT, RESILIENCY,  PROJECT MANAGEMENT &amp; 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USECRAPS IS A SIMPLE, EFFECTIVE MODEL THAT CAN BE ESPOUSED TO LEAD AND ENABLE CHANGE IN AN ORGANISATION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EEC98-B5E4-924F-BE84-238A418A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C4299-43E8-DB42-983C-D18D1957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C76E0-B7B4-2641-854F-471673FC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7A7F-5FCF-3142-B2AA-1421B117B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836024"/>
          </a:xfrm>
        </p:spPr>
        <p:txBody>
          <a:bodyPr/>
          <a:lstStyle/>
          <a:p>
            <a:pPr algn="ctr"/>
            <a:br>
              <a:rPr lang="en-GB" sz="3200" b="1" dirty="0"/>
            </a:br>
            <a:br>
              <a:rPr lang="en-GB" sz="3200" b="1" dirty="0"/>
            </a:br>
            <a:br>
              <a:rPr lang="en-GB" sz="3200" b="1" dirty="0"/>
            </a:br>
            <a:br>
              <a:rPr lang="en-GB" sz="3200" b="1" dirty="0"/>
            </a:br>
            <a:br>
              <a:rPr lang="en-GB" sz="3200" b="1" dirty="0"/>
            </a:br>
            <a:r>
              <a:rPr lang="en-GB" sz="3200" b="1" dirty="0"/>
              <a:t>MY NAME IS </a:t>
            </a:r>
            <a:r>
              <a:rPr lang="en-GB" sz="6000" b="1" dirty="0"/>
              <a:t>GORD-AFFUL</a:t>
            </a:r>
            <a:br>
              <a:rPr lang="en-GB" sz="6000" b="1" dirty="0"/>
            </a:br>
            <a:br>
              <a:rPr lang="en-GB" sz="6000" b="1" dirty="0"/>
            </a:br>
            <a:r>
              <a:rPr lang="en-GB" b="1" dirty="0"/>
              <a:t>INSTAGRAM</a:t>
            </a:r>
            <a:r>
              <a:rPr lang="en-GB" sz="3200" b="1" dirty="0"/>
              <a:t>: gordafful123</a:t>
            </a:r>
            <a:br>
              <a:rPr lang="en-GB" sz="3200" b="1" dirty="0"/>
            </a:br>
            <a:r>
              <a:rPr lang="en-GB" b="1" dirty="0"/>
              <a:t>LINKEDIN</a:t>
            </a:r>
            <a:r>
              <a:rPr lang="en-GB" sz="3200" b="1" dirty="0"/>
              <a:t>: GORD-AFFUL,PMP</a:t>
            </a:r>
            <a:br>
              <a:rPr lang="en-GB" sz="3200" b="1" dirty="0"/>
            </a:br>
            <a:r>
              <a:rPr lang="en-GB" sz="3200" b="1" dirty="0"/>
              <a:t>YOU TUBE: GORD AFFUL,PMP,P2</a:t>
            </a:r>
            <a:br>
              <a:rPr lang="en-GB" sz="6000" b="1" dirty="0"/>
            </a:br>
            <a:br>
              <a:rPr lang="en-GB" sz="6000" b="1" dirty="0"/>
            </a:b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LET’S DO 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</a:rPr>
              <a:t>GREAT THINGS 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TOGETHER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</a:rPr>
              <a:t>!!</a:t>
            </a:r>
            <a:br>
              <a:rPr lang="en-GB" sz="60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GB" sz="6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6000" b="1" dirty="0">
                <a:solidFill>
                  <a:schemeClr val="accent5">
                    <a:lumMod val="75000"/>
                  </a:schemeClr>
                </a:solidFill>
              </a:rPr>
              <a:t>CHEERS!</a:t>
            </a:r>
            <a:endParaRPr lang="aa-ET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C294F-389D-D04E-B12C-E819F4EA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14C7B-E600-3A4B-A296-A772F0E9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C2261-0F21-AB4A-9628-BF490C03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z="1200" b="1" smtClean="0">
                <a:solidFill>
                  <a:srgbClr val="FF0000"/>
                </a:solidFill>
              </a:rPr>
              <a:t>19</a:t>
            </a:fld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08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F3DAF9C0-6513-4533-B6DD-BFE5C37D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MANAGEMENT MASTERCLASS</a:t>
            </a:r>
          </a:p>
        </p:txBody>
      </p:sp>
      <p:graphicFrame>
        <p:nvGraphicFramePr>
          <p:cNvPr id="26628" name="Content Placeholder 2">
            <a:extLst>
              <a:ext uri="{FF2B5EF4-FFF2-40B4-BE49-F238E27FC236}">
                <a16:creationId xmlns:a16="http://schemas.microsoft.com/office/drawing/2014/main" id="{C3E9027C-3318-DDFB-F2C7-110505351B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748385"/>
              </p:ext>
            </p:extLst>
          </p:nvPr>
        </p:nvGraphicFramePr>
        <p:xfrm>
          <a:off x="632085" y="993227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F92C-4028-4BC1-852A-838AD1EF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011" y="0"/>
            <a:ext cx="7086599" cy="1325540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GORD-AFFUL, PMP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02319-ACF8-4E0C-AF27-E519CE09E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20" y="1325540"/>
            <a:ext cx="5995725" cy="481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 OF INTEREST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MANAGEMENT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MANAGEMENT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PUBLIC/MOTIVATIONAL SPEAKING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TALENT NURTURING</a:t>
            </a:r>
          </a:p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NEUROSCIENCE</a:t>
            </a:r>
          </a:p>
          <a:p>
            <a:r>
              <a:rPr lang="en-US" sz="2400" dirty="0"/>
              <a:t>LEADERSHIP</a:t>
            </a:r>
          </a:p>
          <a:p>
            <a:r>
              <a:rPr lang="en-US" sz="2400" dirty="0"/>
              <a:t>OIL &amp; GAS MANAGEMENT</a:t>
            </a:r>
          </a:p>
          <a:p>
            <a:r>
              <a:rPr lang="en-US" sz="2400" dirty="0"/>
              <a:t>ENTREPRENEURSHIP</a:t>
            </a:r>
          </a:p>
          <a:p>
            <a:r>
              <a:rPr lang="en-US" sz="2400" dirty="0"/>
              <a:t>HEALTH &amp; SAFETY</a:t>
            </a:r>
          </a:p>
          <a:p>
            <a:endParaRPr lang="en-US" dirty="0"/>
          </a:p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3E08FA-B786-4370-9974-681E447BD2B2}"/>
              </a:ext>
            </a:extLst>
          </p:cNvPr>
          <p:cNvCxnSpPr>
            <a:cxnSpLocks/>
          </p:cNvCxnSpPr>
          <p:nvPr/>
        </p:nvCxnSpPr>
        <p:spPr>
          <a:xfrm flipH="1">
            <a:off x="5574372" y="1985920"/>
            <a:ext cx="20055" cy="38661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06DC666-624C-4171-86F6-87BC7F9EA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9" y="481265"/>
            <a:ext cx="5202036" cy="56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4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26EF-0995-4BCF-9957-77485DA7D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PRESENTATION PRECIS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E1884-C618-4914-8EA1-68FFBED85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INTRODUCTION TO CHANGE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CASE STUDY: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SOKOBAN WOOD VILLAGE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WHY STAY ADAPTABLE? WHY EMBRACE CHANGE?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CHANGE MANAGEMENT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UPPRA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5 STAGE MODEL FOR CHANGE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WORKSHOP GROUP TASK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QUESTIONS &amp; ANSWERS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D0BA-A0F3-4A8D-8B2E-A65CE7AD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16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B4133-A6BE-4EC9-9BC6-773C9E2A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3544-C08A-44AF-AEE4-D6BB073B2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00B3-FC3D-FA4B-A2ED-4ACA28C8440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400000">
            <a:off x="1759976" y="-1609370"/>
            <a:ext cx="7681590" cy="10271093"/>
          </a:xfrm>
        </p:spPr>
        <p:txBody>
          <a:bodyPr vert="vert270" wrap="square" anchor="b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INEXORABLY CONSTANT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CHANGE WILL ALWAYS BE PART OF PROJECTS AND THE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CHANGE COULD EMANATE FROM INTERNAL INFLUENCES OR EXTERNAL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ENABLING CHANGE IS COMPLEX;  A DIFFICULT PROPOSITION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EFFECTIVE CHANGE MANAGEMENT ESPOUSES MORE OF A MOTIVATIONAL STRATEGY THAN A COERCIVE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CHANGE MANAGEMENT IS PARTNERSHIP; IT’S NEGOTIATION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VITALLY IMPORTANT FOR ORGANISATIONS TO STAY ADAPTABLE AND MASTER CHANGE ENABLEMENT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CHANGE MANAGEMENT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IS NOT THE SAME AS 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CHANGE CONTROL’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aa-E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C294F-389D-D04E-B12C-E819F4EA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14 July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14C7B-E600-3A4B-A296-A772F0E9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C2261-0F21-AB4A-9628-BF490C03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z="1200" b="1" smtClean="0">
                <a:solidFill>
                  <a:srgbClr val="FF0000"/>
                </a:solidFill>
              </a:rPr>
              <a:t>5</a:t>
            </a:fld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5FCE5F-0C4D-48A8-A456-90CDECB17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17" y="2783111"/>
            <a:ext cx="3486150" cy="203835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7B9644C-CA75-9DB7-8895-B2932260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            UNDERSTANDING CHANGE</a:t>
            </a:r>
          </a:p>
        </p:txBody>
      </p:sp>
    </p:spTree>
    <p:extLst>
      <p:ext uri="{BB962C8B-B14F-4D97-AF65-F5344CB8AC3E}">
        <p14:creationId xmlns:p14="http://schemas.microsoft.com/office/powerpoint/2010/main" val="323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642A-E31B-FC56-C3F6-7EA847AA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</p:spPr>
        <p:txBody>
          <a:bodyPr anchor="ctr">
            <a:normAutofit/>
          </a:bodyPr>
          <a:lstStyle/>
          <a:p>
            <a:pPr algn="ctr"/>
            <a:r>
              <a:rPr lang="en-GB" sz="2600" dirty="0"/>
              <a:t>TASK 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93544-3976-363F-0F6D-7033AB1DA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A SENIOR EXECUTIVE APPROACHED YOU AND ASKED : </a:t>
            </a:r>
          </a:p>
          <a:p>
            <a:r>
              <a:rPr lang="en-US"/>
              <a:t>WHAT BENEFITS DO WE GAIN FROM  EMBRACING CHANGE AND BECOMING  ADAPTABLE?</a:t>
            </a:r>
          </a:p>
          <a:p>
            <a:endParaRPr lang="en-US"/>
          </a:p>
          <a:p>
            <a:r>
              <a:rPr lang="en-US"/>
              <a:t>WHAT WOULD BE YOUR RESPONSE?</a:t>
            </a:r>
          </a:p>
          <a:p>
            <a:endParaRPr lang="en-GB" dirty="0"/>
          </a:p>
        </p:txBody>
      </p:sp>
      <p:pic>
        <p:nvPicPr>
          <p:cNvPr id="10" name="Picture 9" descr="A person talking to a person&#10;&#10;AI-generated content may be incorrect.">
            <a:extLst>
              <a:ext uri="{FF2B5EF4-FFF2-40B4-BE49-F238E27FC236}">
                <a16:creationId xmlns:a16="http://schemas.microsoft.com/office/drawing/2014/main" id="{2A57C97A-269B-49CD-CF2A-7A7596C61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40" b="2"/>
          <a:stretch>
            <a:fillRect/>
          </a:stretch>
        </p:blipFill>
        <p:spPr>
          <a:xfrm>
            <a:off x="6172199" y="1825625"/>
            <a:ext cx="5700713" cy="421005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25C3E-22B2-031E-5753-4D8A3521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912" y="6356350"/>
            <a:ext cx="1817687" cy="1988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032E343-2B04-EB48-9B97-BD2FE8D48C7F}" type="datetime3">
              <a:rPr lang="en-US" smtClean="0"/>
              <a:pPr>
                <a:spcAft>
                  <a:spcPts val="600"/>
                </a:spcAft>
              </a:pPr>
              <a:t>17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9FE39-C660-2DC5-25D8-BAAD1CE2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1562" y="6355977"/>
            <a:ext cx="2795587" cy="1988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CA66-DF60-0E4F-57B7-14B0BC84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859" y="6356350"/>
            <a:ext cx="407054" cy="1988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973FCEF-5573-7E43-8272-70C9D66591DA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07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C2210-30DE-445B-9D52-C0A5AB23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IS CHANGE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F61C-DB5F-4DEF-B39C-92DBDB651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818316"/>
            <a:ext cx="11558588" cy="4896686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IS A </a:t>
            </a:r>
            <a:r>
              <a:rPr lang="en-GB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CCS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IS A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COMPREHENSIVE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CYCLIC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STRUCTURED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APPROACH FOR TRANSITIONING INDIVIDUALS, GROUPS OR AN ORGANISATION FROM A CURRENT STATE TO A FUTURE STATE IN WHICH THEY REALISE DESIRED RESULTS 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PMBOK 2021:58)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88207-3BEE-4346-AE74-8C4EA10E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83E00-BA2A-47E7-AB08-33E14CFF1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BD593-1EAB-4C12-86CD-E9C8B074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59E69-5B6D-4BAD-BACD-92EAF91D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18316"/>
            <a:ext cx="7796463" cy="26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BF73-FF56-99BE-6F95-F0E7925B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869"/>
            <a:ext cx="11872913" cy="409456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CASE STUDY</a:t>
            </a:r>
            <a:br>
              <a:rPr lang="en-GB" dirty="0"/>
            </a:br>
            <a:r>
              <a:rPr lang="en-GB" dirty="0"/>
              <a:t>SOKOBAN WOOD VILLAGE</a:t>
            </a:r>
            <a:br>
              <a:rPr lang="en-GB" dirty="0"/>
            </a:br>
            <a:r>
              <a:rPr lang="en-GB" dirty="0"/>
              <a:t>(</a:t>
            </a:r>
            <a:r>
              <a:rPr lang="en-GB" sz="1800" dirty="0"/>
              <a:t> ANLOGA WOOD MARKET TO SOKOBAN WOOD VILLAGE,PART OF THE KSI ROADS &amp; URBAN DEV’T PJ. </a:t>
            </a:r>
            <a:r>
              <a:rPr lang="en-GB" dirty="0"/>
              <a:t>)</a:t>
            </a:r>
            <a:br>
              <a:rPr lang="en-GB" dirty="0"/>
            </a:br>
            <a:r>
              <a:rPr lang="en-GB" sz="1600" dirty="0"/>
              <a:t>LOCATION: SOKOBAN, ASHANTI REGION</a:t>
            </a:r>
            <a:br>
              <a:rPr lang="en-GB" sz="1600" dirty="0"/>
            </a:br>
            <a:r>
              <a:rPr lang="en-GB" sz="1600" dirty="0"/>
              <a:t>DATE: 2008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58E70-5D9F-1BC1-331C-5B3FD99708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                                           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1F00120-BD3D-9674-3110-F4B40F3997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715595"/>
            <a:ext cx="3675887" cy="443011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0826E-0B08-5C84-9930-2AD6A667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14 July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927DB-75D6-5125-01CD-CACE54A9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F121-6239-0163-3789-106C5F6C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8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A0E0D7D-F61A-4B23-D825-2FE38429B6E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3675887" y="1723149"/>
            <a:ext cx="4046319" cy="443011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332EC2-8C0F-8C5D-8455-79A4D211C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206" y="1731361"/>
            <a:ext cx="4469794" cy="44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4DBC16F-A0CA-BF9B-F962-D1BEBB7E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 </a:t>
            </a:r>
            <a:br>
              <a:rPr lang="en-GB" dirty="0">
                <a:solidFill>
                  <a:schemeClr val="accent2"/>
                </a:solidFill>
              </a:rPr>
            </a:br>
            <a:br>
              <a:rPr lang="en-GB" dirty="0">
                <a:solidFill>
                  <a:schemeClr val="accent2"/>
                </a:solidFill>
              </a:rPr>
            </a:b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SOKOBAN WOOD VILLAGE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/>
              <a:t>KEY PRIMARY STAKEHOLDERS</a:t>
            </a:r>
            <a:br>
              <a:rPr lang="en-GB" dirty="0">
                <a:solidFill>
                  <a:schemeClr val="accent2"/>
                </a:solidFill>
              </a:rPr>
            </a:br>
            <a:br>
              <a:rPr lang="en-GB" dirty="0">
                <a:solidFill>
                  <a:schemeClr val="accent2"/>
                </a:solidFill>
              </a:rPr>
            </a:b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1A864C7-7CA8-A0B9-9185-A2895097B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672267"/>
            <a:ext cx="11558588" cy="5513466"/>
          </a:xfrm>
        </p:spPr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GOVERNMENT OF GHANA (INAUGURATED BY </a:t>
            </a: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 PRES. J. A KUFFOUR)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AGENCE FRANCAISE DE DEVELOPPEMENT (AFD)---MAIN SPONSOR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URBAN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CARPENTERS’ UNION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LUMBER SEELERS’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GPRTU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FOOD VENDORS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HARDWARE SELLERS’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MANHYIA PALACE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SOKOBAN PALACE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KAASE PALACE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C3BB3-BEF1-4252-A4C6-D3D0EF01B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14 July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95D67-C718-9754-1C77-AEE445BD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CD0AF-3722-716E-A470-F3A4A318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643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 Ghana - AGM 2020" id="{20A6CDE9-6084-3D44-96E7-D32B508FECD0}" vid="{91D996C8-500A-4B4A-91FB-F7AC8D79C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4FAE47-F4DC-442A-971F-01331622C09E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942E8DB801E49B476BCD21D80CA57" ma:contentTypeVersion="4" ma:contentTypeDescription="Create a new document." ma:contentTypeScope="" ma:versionID="be55edb8b329fc03d0843cc2aa8fb4b6">
  <xsd:schema xmlns:xsd="http://www.w3.org/2001/XMLSchema" xmlns:xs="http://www.w3.org/2001/XMLSchema" xmlns:p="http://schemas.microsoft.com/office/2006/metadata/properties" xmlns:ns2="e1e7ea6e-673f-40ae-a11d-1f24fe440446" targetNamespace="http://schemas.microsoft.com/office/2006/metadata/properties" ma:root="true" ma:fieldsID="f6bdc55c50e266cde13c6395ba08bde4" ns2:_="">
    <xsd:import namespace="e1e7ea6e-673f-40ae-a11d-1f24fe440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7ea6e-673f-40ae-a11d-1f24fe440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e1e7ea6e-673f-40ae-a11d-1f24fe44044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3098AA-BF0C-4CED-8566-FD1712F25A7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1e7ea6e-673f-40ae-a11d-1f24fe44044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11164</TotalTime>
  <Words>831</Words>
  <Application>Microsoft Office PowerPoint</Application>
  <PresentationFormat>Widescreen</PresentationFormat>
  <Paragraphs>212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GT Pressura Mono</vt:lpstr>
      <vt:lpstr>System Font Regular</vt:lpstr>
      <vt:lpstr>Office Theme</vt:lpstr>
      <vt:lpstr>PowerPoint Presentation</vt:lpstr>
      <vt:lpstr>PROJECT MANAGEMENT MASTERCLASS</vt:lpstr>
      <vt:lpstr>           GORD-AFFUL, PMP</vt:lpstr>
      <vt:lpstr>PRESENTATION PRECIS</vt:lpstr>
      <vt:lpstr>                           UNDERSTANDING CHANGE</vt:lpstr>
      <vt:lpstr>TASK  1</vt:lpstr>
      <vt:lpstr>WHAT IS CHANGE MANAGEMENT?</vt:lpstr>
      <vt:lpstr> CASE STUDY SOKOBAN WOOD VILLAGE ( ANLOGA WOOD MARKET TO SOKOBAN WOOD VILLAGE,PART OF THE KSI ROADS &amp; URBAN DEV’T PJ. ) LOCATION: SOKOBAN, ASHANTI REGION DATE: 2008</vt:lpstr>
      <vt:lpstr>    SOKOBAN WOOD VILLAGE KEY PRIMARY STAKEHOLDERS  </vt:lpstr>
      <vt:lpstr>WHY PEOPLE FIGHT CHANGE?</vt:lpstr>
      <vt:lpstr>PowerPoint Presentation</vt:lpstr>
      <vt:lpstr>CHANGE MODELS</vt:lpstr>
      <vt:lpstr>  HOW DO I FOLLOW THE 8 STEPS FROM JOHN KOTTER?      UPPRA 5- STAGE MODEL FOR CHANGE MANAGEMENT       </vt:lpstr>
      <vt:lpstr>THE 5 STAGE APPROACH (UPPRA CHANGE MODEL) </vt:lpstr>
      <vt:lpstr>SOKOBAN WOOD VILLAGE: 10 KEY  LESSONS </vt:lpstr>
      <vt:lpstr>TASK  2</vt:lpstr>
      <vt:lpstr>WHAT ARE YOUR MAJOR TAKEAWAYS?</vt:lpstr>
      <vt:lpstr>KEY TAKEAWAYS</vt:lpstr>
      <vt:lpstr>     MY NAME IS GORD-AFFUL  INSTAGRAM: gordafful123 LINKEDIN: GORD-AFFUL,PMP YOU TUBE: GORD AFFUL,PMP,P2  LET’S DO GREAT THINGS TOGETHER!!  CHEERS!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PMP MEGA MEETING</dc:title>
  <dc:subject/>
  <dc:creator>Jumoke Lafenwa</dc:creator>
  <cp:keywords/>
  <dc:description/>
  <cp:lastModifiedBy>Godwin Adu-Afful</cp:lastModifiedBy>
  <cp:revision>69</cp:revision>
  <cp:lastPrinted>2020-01-29T17:19:55Z</cp:lastPrinted>
  <dcterms:created xsi:type="dcterms:W3CDTF">2020-02-16T18:48:44Z</dcterms:created>
  <dcterms:modified xsi:type="dcterms:W3CDTF">2025-07-18T22:36:26Z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0x01010002F942E8DB801E49B476BCD21D80CA57</vt:lpwstr>
  </property>
</Properties>
</file>